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notesMasterIdLst>
    <p:notesMasterId r:id="rId13"/>
  </p:notesMasterIdLst>
  <p:sldSz cx="14630400" cy="11305309"/>
  <p:notesSz cx="11305309" cy="14630400"/>
  <p:embeddedFontLst>
    <p:embeddedFont>
      <p:font typeface="Lora"/>
      <p:regular r:id="rId18"/>
    </p:embeddedFont>
    <p:embeddedFont>
      <p:font typeface="Lora"/>
      <p:regular r:id="rId19"/>
    </p:embeddedFont>
    <p:embeddedFont>
      <p:font typeface="Lora"/>
      <p:regular r:id="rId20"/>
    </p:embeddedFont>
    <p:embeddedFont>
      <p:font typeface="Lora"/>
      <p:regular r:id="rId21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8" Type="http://schemas.openxmlformats.org/officeDocument/2006/relationships/font" Target="fonts/font1.fntdata"/><Relationship Id="rId19" Type="http://schemas.openxmlformats.org/officeDocument/2006/relationships/font" Target="fonts/font2.fntdata"/><Relationship Id="rId20" Type="http://schemas.openxmlformats.org/officeDocument/2006/relationships/font" Target="fonts/font3.fntdata"/><Relationship Id="rId2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181A24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1428"/>
            <a:ext cx="14630400" cy="11302452"/>
          </a:xfrm>
          <a:prstGeom prst="rect">
            <a:avLst/>
          </a:prstGeom>
          <a:solidFill>
            <a:srgbClr val="252833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10825249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258063"/>
            <a:ext cx="7163514" cy="57409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9000"/>
              </a:lnSpc>
              <a:buNone/>
            </a:pPr>
            <a:r>
              <a:rPr lang="en-US" sz="7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Correlation, Causality, and Simpson's Paradox in Statistics</a:t>
            </a:r>
            <a:endParaRPr lang="en-US" sz="7200" dirty="0"/>
          </a:p>
        </p:txBody>
      </p:sp>
      <p:sp>
        <p:nvSpPr>
          <p:cNvPr id="4" name="Text 1"/>
          <p:cNvSpPr/>
          <p:nvPr/>
        </p:nvSpPr>
        <p:spPr>
          <a:xfrm>
            <a:off x="6476643" y="7423275"/>
            <a:ext cx="7163514" cy="18107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Explore the intricate relationships in data through statistics. This presentation delves into correlation, causality, and Simpson's Paradox. Understand how these concepts shape our interpretation of data across various fields.</a:t>
            </a:r>
            <a:endParaRPr lang="en-US" sz="2200" dirty="0"/>
          </a:p>
        </p:txBody>
      </p:sp>
      <p:sp>
        <p:nvSpPr>
          <p:cNvPr id="5" name="Shape 2"/>
          <p:cNvSpPr/>
          <p:nvPr/>
        </p:nvSpPr>
        <p:spPr>
          <a:xfrm>
            <a:off x="6476643" y="9573374"/>
            <a:ext cx="452676" cy="452565"/>
          </a:xfrm>
          <a:prstGeom prst="roundRect">
            <a:avLst>
              <a:gd name="adj" fmla="val 20202812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4263" y="9580992"/>
            <a:ext cx="437436" cy="43732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070765" y="9552186"/>
            <a:ext cx="1232773" cy="4950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850"/>
              </a:lnSpc>
              <a:buNone/>
            </a:pPr>
            <a:r>
              <a:rPr lang="en-US" sz="2750" b="1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by 峰 喬</a:t>
            </a:r>
            <a:endParaRPr lang="en-US" sz="2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3073917"/>
            <a:ext cx="665773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References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990243" y="4648370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1235869" y="4766928"/>
            <a:ext cx="145375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1909762" y="4648370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Texts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1909762" y="5234014"/>
            <a:ext cx="62439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"Statistics" by Freedman, Pisani, and Purves. "The Art of Statistics" by Spiegelhalter.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990243" y="6740381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1201222" y="6858938"/>
            <a:ext cx="214551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1909762" y="6740381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Additional Resources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1909762" y="7326025"/>
            <a:ext cx="62439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Relevant academic papers and articles on correlation, causality, and Simpson's Paradox.</a:t>
            </a:r>
            <a:endParaRPr lang="en-US" sz="2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4801566"/>
            <a:ext cx="12649914" cy="170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3100"/>
              </a:lnSpc>
              <a:buNone/>
            </a:pPr>
            <a:r>
              <a:rPr lang="en-US" sz="10450" dirty="0">
                <a:solidFill>
                  <a:srgbClr val="000000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🙋</a:t>
            </a:r>
            <a:pPr algn="ctr" indent="0" marL="0">
              <a:lnSpc>
                <a:spcPts val="13100"/>
              </a:lnSpc>
              <a:buNone/>
            </a:pPr>
            <a:r>
              <a:rPr lang="en-US" sz="104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Q &amp; A</a:t>
            </a:r>
            <a:endParaRPr lang="en-US" sz="104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3727410"/>
            <a:ext cx="7759184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Statistics</a:t>
            </a:r>
            <a:endParaRPr lang="en-US" sz="5200" dirty="0"/>
          </a:p>
        </p:txBody>
      </p:sp>
      <p:sp>
        <p:nvSpPr>
          <p:cNvPr id="3" name="Text 1"/>
          <p:cNvSpPr/>
          <p:nvPr/>
        </p:nvSpPr>
        <p:spPr>
          <a:xfrm>
            <a:off x="990243" y="5266510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600" dirty="0"/>
          </a:p>
        </p:txBody>
      </p:sp>
      <p:sp>
        <p:nvSpPr>
          <p:cNvPr id="4" name="Text 2"/>
          <p:cNvSpPr/>
          <p:nvPr/>
        </p:nvSpPr>
        <p:spPr>
          <a:xfrm>
            <a:off x="990243" y="5965355"/>
            <a:ext cx="59797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Statistics is the science of collecting, analyzing, interpreting, presenting, and organizing data.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7667982" y="5266510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</a:t>
            </a:r>
            <a:endParaRPr lang="en-US" sz="2600" dirty="0"/>
          </a:p>
        </p:txBody>
      </p:sp>
      <p:sp>
        <p:nvSpPr>
          <p:cNvPr id="6" name="Text 4"/>
          <p:cNvSpPr/>
          <p:nvPr/>
        </p:nvSpPr>
        <p:spPr>
          <a:xfrm>
            <a:off x="7667982" y="5965355"/>
            <a:ext cx="5979795" cy="13580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relationships in data helps make informed decisions. It's essential in economics, healthcare, and social sciences.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656706"/>
            <a:ext cx="665773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Correlation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881932" y="2912984"/>
            <a:ext cx="38100" cy="6735620"/>
          </a:xfrm>
          <a:prstGeom prst="roundRect">
            <a:avLst>
              <a:gd name="adj" fmla="val 111399"/>
            </a:avLst>
          </a:prstGeom>
          <a:solidFill>
            <a:srgbClr val="5D606B"/>
          </a:solidFill>
          <a:ln/>
        </p:spPr>
      </p:sp>
      <p:sp>
        <p:nvSpPr>
          <p:cNvPr id="5" name="Shape 2"/>
          <p:cNvSpPr/>
          <p:nvPr/>
        </p:nvSpPr>
        <p:spPr>
          <a:xfrm>
            <a:off x="7181195" y="3530290"/>
            <a:ext cx="990243" cy="38091"/>
          </a:xfrm>
          <a:prstGeom prst="roundRect">
            <a:avLst>
              <a:gd name="adj" fmla="val 111426"/>
            </a:avLst>
          </a:prstGeom>
          <a:solidFill>
            <a:srgbClr val="5D606B"/>
          </a:solidFill>
          <a:ln/>
        </p:spPr>
      </p:sp>
      <p:sp>
        <p:nvSpPr>
          <p:cNvPr id="6" name="Shape 3"/>
          <p:cNvSpPr/>
          <p:nvPr/>
        </p:nvSpPr>
        <p:spPr>
          <a:xfrm>
            <a:off x="6582668" y="3231160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7" name="Text 4"/>
          <p:cNvSpPr/>
          <p:nvPr/>
        </p:nvSpPr>
        <p:spPr>
          <a:xfrm>
            <a:off x="6828294" y="3349717"/>
            <a:ext cx="145375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3100" dirty="0"/>
          </a:p>
        </p:txBody>
      </p:sp>
      <p:sp>
        <p:nvSpPr>
          <p:cNvPr id="8" name="Text 5"/>
          <p:cNvSpPr/>
          <p:nvPr/>
        </p:nvSpPr>
        <p:spPr>
          <a:xfrm>
            <a:off x="8457128" y="3195807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8457128" y="3781451"/>
            <a:ext cx="51830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Correlation expresses the extent to which two variables are linearly related.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7181195" y="5869771"/>
            <a:ext cx="990243" cy="38091"/>
          </a:xfrm>
          <a:prstGeom prst="roundRect">
            <a:avLst>
              <a:gd name="adj" fmla="val 111426"/>
            </a:avLst>
          </a:prstGeom>
          <a:solidFill>
            <a:srgbClr val="5D606B"/>
          </a:solidFill>
          <a:ln/>
        </p:spPr>
      </p:sp>
      <p:sp>
        <p:nvSpPr>
          <p:cNvPr id="11" name="Shape 8"/>
          <p:cNvSpPr/>
          <p:nvPr/>
        </p:nvSpPr>
        <p:spPr>
          <a:xfrm>
            <a:off x="6582668" y="5570641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2" name="Text 9"/>
          <p:cNvSpPr/>
          <p:nvPr/>
        </p:nvSpPr>
        <p:spPr>
          <a:xfrm>
            <a:off x="6793647" y="5689198"/>
            <a:ext cx="214551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3100" dirty="0"/>
          </a:p>
        </p:txBody>
      </p:sp>
      <p:sp>
        <p:nvSpPr>
          <p:cNvPr id="13" name="Text 10"/>
          <p:cNvSpPr/>
          <p:nvPr/>
        </p:nvSpPr>
        <p:spPr>
          <a:xfrm>
            <a:off x="8457128" y="5535288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Types</a:t>
            </a:r>
            <a:endParaRPr lang="en-US" sz="2600" dirty="0"/>
          </a:p>
        </p:txBody>
      </p:sp>
      <p:sp>
        <p:nvSpPr>
          <p:cNvPr id="14" name="Text 11"/>
          <p:cNvSpPr/>
          <p:nvPr/>
        </p:nvSpPr>
        <p:spPr>
          <a:xfrm>
            <a:off x="8457128" y="6120932"/>
            <a:ext cx="51830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Positive, negative, and no correlation exist between variables.</a:t>
            </a:r>
            <a:endParaRPr lang="en-US" sz="2200" dirty="0"/>
          </a:p>
        </p:txBody>
      </p:sp>
      <p:sp>
        <p:nvSpPr>
          <p:cNvPr id="15" name="Shape 12"/>
          <p:cNvSpPr/>
          <p:nvPr/>
        </p:nvSpPr>
        <p:spPr>
          <a:xfrm>
            <a:off x="7181195" y="8209252"/>
            <a:ext cx="990243" cy="38091"/>
          </a:xfrm>
          <a:prstGeom prst="roundRect">
            <a:avLst>
              <a:gd name="adj" fmla="val 111426"/>
            </a:avLst>
          </a:prstGeom>
          <a:solidFill>
            <a:srgbClr val="5D606B"/>
          </a:solidFill>
          <a:ln/>
        </p:spPr>
      </p:sp>
      <p:sp>
        <p:nvSpPr>
          <p:cNvPr id="16" name="Shape 13"/>
          <p:cNvSpPr/>
          <p:nvPr/>
        </p:nvSpPr>
        <p:spPr>
          <a:xfrm>
            <a:off x="6582668" y="7910121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17" name="Text 14"/>
          <p:cNvSpPr/>
          <p:nvPr/>
        </p:nvSpPr>
        <p:spPr>
          <a:xfrm>
            <a:off x="6789718" y="8028679"/>
            <a:ext cx="222528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3</a:t>
            </a:r>
            <a:endParaRPr lang="en-US" sz="3100" dirty="0"/>
          </a:p>
        </p:txBody>
      </p:sp>
      <p:sp>
        <p:nvSpPr>
          <p:cNvPr id="18" name="Text 15"/>
          <p:cNvSpPr/>
          <p:nvPr/>
        </p:nvSpPr>
        <p:spPr>
          <a:xfrm>
            <a:off x="8457128" y="7874769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Measurement</a:t>
            </a:r>
            <a:endParaRPr lang="en-US" sz="2600" dirty="0"/>
          </a:p>
        </p:txBody>
      </p:sp>
      <p:sp>
        <p:nvSpPr>
          <p:cNvPr id="19" name="Text 16"/>
          <p:cNvSpPr/>
          <p:nvPr/>
        </p:nvSpPr>
        <p:spPr>
          <a:xfrm>
            <a:off x="8457128" y="8460413"/>
            <a:ext cx="51830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Pearson Correlation Coefficient (r) ranges from -1 to +1.</a:t>
            </a:r>
            <a:endParaRPr lang="en-US" sz="22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1882988"/>
            <a:ext cx="665773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Causality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3139266"/>
            <a:ext cx="7163514" cy="2056658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759535" y="3422089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600" dirty="0"/>
          </a:p>
        </p:txBody>
      </p:sp>
      <p:sp>
        <p:nvSpPr>
          <p:cNvPr id="6" name="Text 3"/>
          <p:cNvSpPr/>
          <p:nvPr/>
        </p:nvSpPr>
        <p:spPr>
          <a:xfrm>
            <a:off x="6759535" y="4007733"/>
            <a:ext cx="65977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Causality indicates that a change in one variable directly results in a change in another.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476643" y="5478747"/>
            <a:ext cx="7163514" cy="1603974"/>
          </a:xfrm>
          <a:prstGeom prst="roundRect">
            <a:avLst>
              <a:gd name="adj" fmla="val 2646"/>
            </a:avLst>
          </a:prstGeom>
          <a:solidFill>
            <a:srgbClr val="444752"/>
          </a:solidFill>
          <a:ln/>
        </p:spPr>
      </p:sp>
      <p:sp>
        <p:nvSpPr>
          <p:cNvPr id="8" name="Text 5"/>
          <p:cNvSpPr/>
          <p:nvPr/>
        </p:nvSpPr>
        <p:spPr>
          <a:xfrm>
            <a:off x="6759535" y="5761570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Distinction</a:t>
            </a:r>
            <a:endParaRPr lang="en-US" sz="2600" dirty="0"/>
          </a:p>
        </p:txBody>
      </p:sp>
      <p:sp>
        <p:nvSpPr>
          <p:cNvPr id="9" name="Text 6"/>
          <p:cNvSpPr/>
          <p:nvPr/>
        </p:nvSpPr>
        <p:spPr>
          <a:xfrm>
            <a:off x="6759535" y="6347214"/>
            <a:ext cx="6597729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Correlation does not imply causation.</a:t>
            </a:r>
            <a:endParaRPr lang="en-US" sz="2200" dirty="0"/>
          </a:p>
        </p:txBody>
      </p:sp>
      <p:sp>
        <p:nvSpPr>
          <p:cNvPr id="10" name="Shape 7"/>
          <p:cNvSpPr/>
          <p:nvPr/>
        </p:nvSpPr>
        <p:spPr>
          <a:xfrm>
            <a:off x="6476643" y="7365544"/>
            <a:ext cx="7163514" cy="2056658"/>
          </a:xfrm>
          <a:prstGeom prst="roundRect">
            <a:avLst>
              <a:gd name="adj" fmla="val 2064"/>
            </a:avLst>
          </a:prstGeom>
          <a:solidFill>
            <a:srgbClr val="444752"/>
          </a:solidFill>
          <a:ln/>
        </p:spPr>
      </p:sp>
      <p:sp>
        <p:nvSpPr>
          <p:cNvPr id="11" name="Text 8"/>
          <p:cNvSpPr/>
          <p:nvPr/>
        </p:nvSpPr>
        <p:spPr>
          <a:xfrm>
            <a:off x="6759535" y="7648367"/>
            <a:ext cx="3381137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Establishing Causality</a:t>
            </a:r>
            <a:endParaRPr lang="en-US" sz="2600" dirty="0"/>
          </a:p>
        </p:txBody>
      </p:sp>
      <p:sp>
        <p:nvSpPr>
          <p:cNvPr id="12" name="Text 9"/>
          <p:cNvSpPr/>
          <p:nvPr/>
        </p:nvSpPr>
        <p:spPr>
          <a:xfrm>
            <a:off x="6759535" y="8234011"/>
            <a:ext cx="6597729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Requires temporal precedence, covariation, and elimination of alternative explanations.</a:t>
            </a:r>
            <a:endParaRPr lang="en-US" sz="22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990243" y="2142957"/>
            <a:ext cx="11705392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Examples of Correlation vs. Causation</a:t>
            </a:r>
            <a:endParaRPr lang="en-US" sz="5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243" y="3540765"/>
            <a:ext cx="6112788" cy="37770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90243" y="7671341"/>
            <a:ext cx="3847624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Ice Cream and Drowning</a:t>
            </a:r>
            <a:endParaRPr lang="en-US" sz="2600" dirty="0"/>
          </a:p>
        </p:txBody>
      </p:sp>
      <p:sp>
        <p:nvSpPr>
          <p:cNvPr id="5" name="Text 2"/>
          <p:cNvSpPr/>
          <p:nvPr/>
        </p:nvSpPr>
        <p:spPr>
          <a:xfrm>
            <a:off x="990243" y="8256985"/>
            <a:ext cx="6112788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Both increase in summer, but neither causes the other. Temperature influences both.</a:t>
            </a:r>
            <a:endParaRPr lang="en-US" sz="22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369" y="3540765"/>
            <a:ext cx="6112788" cy="37770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27369" y="7671341"/>
            <a:ext cx="3475911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Education and Income</a:t>
            </a:r>
            <a:endParaRPr lang="en-US" sz="2600" dirty="0"/>
          </a:p>
        </p:txBody>
      </p:sp>
      <p:sp>
        <p:nvSpPr>
          <p:cNvPr id="8" name="Text 4"/>
          <p:cNvSpPr/>
          <p:nvPr/>
        </p:nvSpPr>
        <p:spPr>
          <a:xfrm>
            <a:off x="7527369" y="8256985"/>
            <a:ext cx="6112788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Higher education often correlates with higher income. Other factors also play a role.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2657895"/>
            <a:ext cx="7163514" cy="166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Introduction to Simpson's Paradox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5064392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5" name="Text 2"/>
          <p:cNvSpPr/>
          <p:nvPr/>
        </p:nvSpPr>
        <p:spPr>
          <a:xfrm>
            <a:off x="6722269" y="5182949"/>
            <a:ext cx="145375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1</a:t>
            </a:r>
            <a:endParaRPr lang="en-US" sz="3100" dirty="0"/>
          </a:p>
        </p:txBody>
      </p:sp>
      <p:sp>
        <p:nvSpPr>
          <p:cNvPr id="6" name="Text 3"/>
          <p:cNvSpPr/>
          <p:nvPr/>
        </p:nvSpPr>
        <p:spPr>
          <a:xfrm>
            <a:off x="7396162" y="5064392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endParaRPr lang="en-US" sz="2600" dirty="0"/>
          </a:p>
        </p:txBody>
      </p:sp>
      <p:sp>
        <p:nvSpPr>
          <p:cNvPr id="7" name="Text 4"/>
          <p:cNvSpPr/>
          <p:nvPr/>
        </p:nvSpPr>
        <p:spPr>
          <a:xfrm>
            <a:off x="7396162" y="5650036"/>
            <a:ext cx="62439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A trend appears in different groups but disappears or reverses when combined.</a:t>
            </a:r>
            <a:endParaRPr lang="en-US" sz="2200" dirty="0"/>
          </a:p>
        </p:txBody>
      </p:sp>
      <p:sp>
        <p:nvSpPr>
          <p:cNvPr id="8" name="Shape 5"/>
          <p:cNvSpPr/>
          <p:nvPr/>
        </p:nvSpPr>
        <p:spPr>
          <a:xfrm>
            <a:off x="6476643" y="7156402"/>
            <a:ext cx="636627" cy="636471"/>
          </a:xfrm>
          <a:prstGeom prst="roundRect">
            <a:avLst>
              <a:gd name="adj" fmla="val 6669"/>
            </a:avLst>
          </a:prstGeom>
          <a:solidFill>
            <a:srgbClr val="444752"/>
          </a:solidFill>
          <a:ln/>
        </p:spPr>
      </p:sp>
      <p:sp>
        <p:nvSpPr>
          <p:cNvPr id="9" name="Text 6"/>
          <p:cNvSpPr/>
          <p:nvPr/>
        </p:nvSpPr>
        <p:spPr>
          <a:xfrm>
            <a:off x="6687622" y="7274960"/>
            <a:ext cx="214551" cy="3993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100"/>
              </a:lnSpc>
              <a:buNone/>
            </a:pPr>
            <a:r>
              <a:rPr lang="en-US" sz="31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2</a:t>
            </a:r>
            <a:endParaRPr lang="en-US" sz="3100" dirty="0"/>
          </a:p>
        </p:txBody>
      </p:sp>
      <p:sp>
        <p:nvSpPr>
          <p:cNvPr id="10" name="Text 7"/>
          <p:cNvSpPr/>
          <p:nvPr/>
        </p:nvSpPr>
        <p:spPr>
          <a:xfrm>
            <a:off x="7396162" y="7156402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</a:t>
            </a:r>
            <a:endParaRPr lang="en-US" sz="2600" dirty="0"/>
          </a:p>
        </p:txBody>
      </p:sp>
      <p:sp>
        <p:nvSpPr>
          <p:cNvPr id="11" name="Text 8"/>
          <p:cNvSpPr/>
          <p:nvPr/>
        </p:nvSpPr>
        <p:spPr>
          <a:xfrm>
            <a:off x="7396162" y="7742046"/>
            <a:ext cx="624399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Highlights the need to consider confounding variables and data context.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476643" y="2978928"/>
            <a:ext cx="7163514" cy="16640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 of Simpson's Paradox</a:t>
            </a:r>
            <a:endParaRPr lang="en-US" sz="5200" dirty="0"/>
          </a:p>
        </p:txBody>
      </p:sp>
      <p:sp>
        <p:nvSpPr>
          <p:cNvPr id="4" name="Shape 1"/>
          <p:cNvSpPr/>
          <p:nvPr/>
        </p:nvSpPr>
        <p:spPr>
          <a:xfrm>
            <a:off x="6476643" y="5067249"/>
            <a:ext cx="7163514" cy="3259132"/>
          </a:xfrm>
          <a:prstGeom prst="roundRect">
            <a:avLst>
              <a:gd name="adj" fmla="val 1302"/>
            </a:avLst>
          </a:prstGeom>
          <a:noFill/>
          <a:ln w="1524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491883" y="5082485"/>
            <a:ext cx="7132320" cy="8071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775490" y="5259725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Group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9156502" y="5259725"/>
            <a:ext cx="180379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Treatment A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11533703" y="5259725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Treatment B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491883" y="5889650"/>
            <a:ext cx="7132320" cy="8071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775490" y="6066890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Men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9156502" y="6066890"/>
            <a:ext cx="180379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90%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533703" y="6066890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80%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491883" y="6696815"/>
            <a:ext cx="7132320" cy="8071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775490" y="6874055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Women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9156502" y="6874055"/>
            <a:ext cx="180379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70%</a:t>
            </a:r>
            <a:endParaRPr lang="en-US" sz="2200" dirty="0"/>
          </a:p>
        </p:txBody>
      </p:sp>
      <p:sp>
        <p:nvSpPr>
          <p:cNvPr id="16" name="Text 13"/>
          <p:cNvSpPr/>
          <p:nvPr/>
        </p:nvSpPr>
        <p:spPr>
          <a:xfrm>
            <a:off x="11533703" y="6874055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60%</a:t>
            </a:r>
            <a:endParaRPr lang="en-US" sz="2200" dirty="0"/>
          </a:p>
        </p:txBody>
      </p:sp>
      <p:sp>
        <p:nvSpPr>
          <p:cNvPr id="17" name="Shape 14"/>
          <p:cNvSpPr/>
          <p:nvPr/>
        </p:nvSpPr>
        <p:spPr>
          <a:xfrm>
            <a:off x="6491883" y="7503980"/>
            <a:ext cx="7132320" cy="80716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775490" y="7681220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Combined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9156502" y="7681220"/>
            <a:ext cx="180379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80%</a:t>
            </a:r>
            <a:endParaRPr lang="en-US" sz="2200" dirty="0"/>
          </a:p>
        </p:txBody>
      </p:sp>
      <p:sp>
        <p:nvSpPr>
          <p:cNvPr id="20" name="Text 17"/>
          <p:cNvSpPr/>
          <p:nvPr/>
        </p:nvSpPr>
        <p:spPr>
          <a:xfrm>
            <a:off x="11533703" y="7681220"/>
            <a:ext cx="1807607" cy="4526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85%</a:t>
            </a:r>
            <a:endParaRPr lang="en-US" sz="22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72800" y="1428"/>
            <a:ext cx="36576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42618" y="955123"/>
            <a:ext cx="9087564" cy="158385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6200"/>
              </a:lnSpc>
              <a:buNone/>
            </a:pPr>
            <a:r>
              <a:rPr lang="en-US" sz="495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Implications of Simpson's Paradox</a:t>
            </a:r>
            <a:endParaRPr lang="en-US" sz="49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618" y="2942861"/>
            <a:ext cx="673298" cy="673133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942618" y="3885248"/>
            <a:ext cx="3168610" cy="39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Data Analysis</a:t>
            </a:r>
            <a:endParaRPr lang="en-US" sz="2450" dirty="0"/>
          </a:p>
        </p:txBody>
      </p:sp>
      <p:sp>
        <p:nvSpPr>
          <p:cNvPr id="6" name="Text 2"/>
          <p:cNvSpPr/>
          <p:nvPr/>
        </p:nvSpPr>
        <p:spPr>
          <a:xfrm>
            <a:off x="942618" y="4442681"/>
            <a:ext cx="9087564" cy="43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Consider subgroup analysis. Be cautious of conclusions from aggregated data.</a:t>
            </a:r>
            <a:endParaRPr lang="en-US" sz="21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618" y="5681222"/>
            <a:ext cx="673298" cy="673133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42618" y="6623609"/>
            <a:ext cx="3168610" cy="39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Applications</a:t>
            </a:r>
            <a:endParaRPr lang="en-US" sz="2450" dirty="0"/>
          </a:p>
        </p:txBody>
      </p:sp>
      <p:sp>
        <p:nvSpPr>
          <p:cNvPr id="9" name="Text 4"/>
          <p:cNvSpPr/>
          <p:nvPr/>
        </p:nvSpPr>
        <p:spPr>
          <a:xfrm>
            <a:off x="942618" y="7181042"/>
            <a:ext cx="9087564" cy="43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Relevant in healthcare, social sciences, economics, and policy-making.</a:t>
            </a:r>
            <a:endParaRPr lang="en-US" sz="21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618" y="8419584"/>
            <a:ext cx="673298" cy="673133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42618" y="9361971"/>
            <a:ext cx="3168610" cy="3959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45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Insight</a:t>
            </a:r>
            <a:endParaRPr lang="en-US" sz="2450" dirty="0"/>
          </a:p>
        </p:txBody>
      </p:sp>
      <p:sp>
        <p:nvSpPr>
          <p:cNvPr id="12" name="Text 6"/>
          <p:cNvSpPr/>
          <p:nvPr/>
        </p:nvSpPr>
        <p:spPr>
          <a:xfrm>
            <a:off x="942618" y="9919404"/>
            <a:ext cx="9087564" cy="4307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1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Reveals the importance of contextual data interpretation.</a:t>
            </a:r>
            <a:endParaRPr lang="en-US" sz="2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1428"/>
            <a:ext cx="5486400" cy="1130245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990243" y="1629923"/>
            <a:ext cx="6657737" cy="832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6550"/>
              </a:lnSpc>
              <a:buNone/>
            </a:pPr>
            <a:r>
              <a:rPr lang="en-US" sz="5200" dirty="0">
                <a:solidFill>
                  <a:srgbClr val="F98AC7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Conclusion</a:t>
            </a:r>
            <a:endParaRPr lang="en-US" sz="52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43" y="2886201"/>
            <a:ext cx="1414701" cy="226306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829282" y="3169024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Distinction</a:t>
            </a:r>
            <a:endParaRPr lang="en-US" sz="2600" dirty="0"/>
          </a:p>
        </p:txBody>
      </p:sp>
      <p:sp>
        <p:nvSpPr>
          <p:cNvPr id="6" name="Text 2"/>
          <p:cNvSpPr/>
          <p:nvPr/>
        </p:nvSpPr>
        <p:spPr>
          <a:xfrm>
            <a:off x="2829282" y="3754668"/>
            <a:ext cx="532447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Correlation and causation are distinct concepts.</a:t>
            </a:r>
            <a:endParaRPr lang="en-US" sz="22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243" y="5149263"/>
            <a:ext cx="1414701" cy="226306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829282" y="5432086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</a:t>
            </a:r>
            <a:endParaRPr lang="en-US" sz="2600" dirty="0"/>
          </a:p>
        </p:txBody>
      </p:sp>
      <p:sp>
        <p:nvSpPr>
          <p:cNvPr id="9" name="Text 4"/>
          <p:cNvSpPr/>
          <p:nvPr/>
        </p:nvSpPr>
        <p:spPr>
          <a:xfrm>
            <a:off x="2829282" y="6017730"/>
            <a:ext cx="532447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Simpson's Paradox reminds us to analyze data contextually.</a:t>
            </a:r>
            <a:endParaRPr lang="en-US" sz="22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243" y="7412324"/>
            <a:ext cx="1414701" cy="226306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829282" y="7695147"/>
            <a:ext cx="3328868" cy="4160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600" dirty="0">
                <a:solidFill>
                  <a:srgbClr val="D6E5EF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</a:t>
            </a:r>
            <a:endParaRPr lang="en-US" sz="2600" dirty="0"/>
          </a:p>
        </p:txBody>
      </p:sp>
      <p:sp>
        <p:nvSpPr>
          <p:cNvPr id="12" name="Text 6"/>
          <p:cNvSpPr/>
          <p:nvPr/>
        </p:nvSpPr>
        <p:spPr>
          <a:xfrm>
            <a:off x="2829282" y="8280791"/>
            <a:ext cx="5324475" cy="90536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D6E5EF"/>
                </a:solidFill>
                <a:latin typeface="Source Sans Pro" pitchFamily="34" charset="0"/>
                <a:ea typeface="Source Sans Pro" pitchFamily="34" charset="-122"/>
                <a:cs typeface="Source Sans Pro" pitchFamily="34" charset="-120"/>
              </a:rPr>
              <a:t>Understanding these concepts is crucial for accurate data interpretation.</a:t>
            </a:r>
            <a:endParaRPr lang="en-US" sz="2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2024-09-04T03:00:24Z</dcterms:created>
  <dcterms:modified xsi:type="dcterms:W3CDTF">2024-09-04T03:00:24Z</dcterms:modified>
</cp:coreProperties>
</file>